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7" r:id="rId2"/>
    <p:sldId id="289" r:id="rId3"/>
    <p:sldId id="290" r:id="rId4"/>
    <p:sldId id="259" r:id="rId5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1" d="100"/>
          <a:sy n="71" d="100"/>
        </p:scale>
        <p:origin x="129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30950A-8FA4-4184-90BC-E2EA062AD302}" type="datetimeFigureOut">
              <a:rPr lang="th-TH" smtClean="0"/>
              <a:pPr/>
              <a:t>25/11/67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EF2EF3-7F57-4883-A02B-83E5617A3464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32134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marL="0" marR="0" lvl="0" indent="0" algn="r" defTabSz="94773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C491BD-6194-4E51-ABE5-08A78BA5D132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ordia New" panose="020B0304020202020204" pitchFamily="34" charset="-34"/>
              </a:rPr>
              <a:pPr marL="0" marR="0" lvl="0" indent="0" algn="r" defTabSz="94773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th-TH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10243" name="Slide Number Placeholder 6"/>
          <p:cNvSpPr txBox="1">
            <a:spLocks noGrp="1"/>
          </p:cNvSpPr>
          <p:nvPr/>
        </p:nvSpPr>
        <p:spPr bwMode="auto">
          <a:xfrm>
            <a:off x="3778250" y="9429750"/>
            <a:ext cx="28892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marL="0" marR="0" lvl="0" indent="0" algn="r" defTabSz="990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A077828-BA68-4FDB-B286-F99BFA8E39AE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ordia New" panose="020B0304020202020204" pitchFamily="34" charset="-34"/>
              </a:rPr>
              <a:pPr marL="0" marR="0" lvl="0" indent="0" algn="r" defTabSz="990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th-TH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10244" name="Header Placeholder 1"/>
          <p:cNvSpPr txBox="1">
            <a:spLocks noGrp="1"/>
          </p:cNvSpPr>
          <p:nvPr/>
        </p:nvSpPr>
        <p:spPr bwMode="auto">
          <a:xfrm>
            <a:off x="0" y="0"/>
            <a:ext cx="2890838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marL="0" marR="0" lvl="0" indent="0" algn="l" defTabSz="990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ordia New" panose="020B0304020202020204" pitchFamily="34" charset="-34"/>
              </a:rPr>
              <a:t>กฎหมายสิ่งแวดล้อม</a:t>
            </a:r>
            <a:endParaRPr kumimoji="0" lang="th-TH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10245" name="Footer Placeholder 5"/>
          <p:cNvSpPr txBox="1">
            <a:spLocks noGrp="1"/>
          </p:cNvSpPr>
          <p:nvPr/>
        </p:nvSpPr>
        <p:spPr bwMode="auto">
          <a:xfrm>
            <a:off x="0" y="9429750"/>
            <a:ext cx="2890838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marL="0" marR="0" lvl="0" indent="0" algn="l" defTabSz="990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ordia New" panose="020B0304020202020204" pitchFamily="34" charset="-34"/>
              </a:rPr>
              <a:t>สงวนลิขสิทธิ์ โดย บริษัท เอไอเอ็ม คอนซัลแตนท์ จำกัด</a:t>
            </a:r>
            <a:endParaRPr kumimoji="0" lang="th-TH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10246" name="Slide Number Placeholder 6"/>
          <p:cNvSpPr txBox="1">
            <a:spLocks noGrp="1"/>
          </p:cNvSpPr>
          <p:nvPr/>
        </p:nvSpPr>
        <p:spPr bwMode="auto">
          <a:xfrm>
            <a:off x="3778250" y="9429750"/>
            <a:ext cx="28892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marL="0" marR="0" lvl="0" indent="0" algn="r" defTabSz="990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DB0AFA1-087E-401B-9EE8-E2A9F81D2861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ordia New" panose="020B0304020202020204" pitchFamily="34" charset="-34"/>
              </a:rPr>
              <a:pPr marL="0" marR="0" lvl="0" indent="0" algn="r" defTabSz="990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th-TH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1024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8" name="Rectangle 3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207912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4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BABB1-DB2B-47DA-9383-9BD1C4A151D2}" type="datetime1">
              <a:rPr lang="th-TH"/>
              <a:pPr>
                <a:defRPr/>
              </a:pPr>
              <a:t>25/11/67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3A87A9-750A-4100-9A89-FB6E44F6923D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500522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56BE8-4452-4952-830E-067303277A32}" type="datetime1">
              <a:rPr lang="th-TH"/>
              <a:pPr>
                <a:defRPr/>
              </a:pPr>
              <a:t>25/11/67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609CDF-57D0-4A7E-A3CE-958DEA43750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013077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6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6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C87527-1E37-4224-B2FA-A56DBE435F9F}" type="datetime1">
              <a:rPr lang="th-TH"/>
              <a:pPr>
                <a:defRPr/>
              </a:pPr>
              <a:t>25/11/67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29876-FD68-43B2-AEAB-7ABAEA41773A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126254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D1CFE-C5A8-47D2-9F36-5D1AAFE14A5A}" type="datetime1">
              <a:rPr lang="th-TH"/>
              <a:pPr>
                <a:defRPr/>
              </a:pPr>
              <a:t>25/11/67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E71F4A-5F40-4BDE-92B8-7018362B7756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770734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2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583A2-90F3-47B6-9D2B-59AEEFDB4CD5}" type="datetime1">
              <a:rPr lang="th-TH"/>
              <a:pPr>
                <a:defRPr/>
              </a:pPr>
              <a:t>25/11/67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60D72A-D09F-4426-BCF1-626708EB19B4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497759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4B255-B0EB-46D0-BEA5-9440035BA4F8}" type="datetime1">
              <a:rPr lang="th-TH"/>
              <a:pPr>
                <a:defRPr/>
              </a:pPr>
              <a:t>25/11/67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E50CC2-C140-480E-86E0-1A9E59F5820A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747273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99E29-F77D-465C-98F3-7DB32DCD1C04}" type="datetime1">
              <a:rPr lang="th-TH"/>
              <a:pPr>
                <a:defRPr/>
              </a:pPr>
              <a:t>25/11/67</a:t>
            </a:fld>
            <a:endParaRPr lang="th-TH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E63DC-0C35-4D16-BC77-C69B7CC1F21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483495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1C967-6A03-40AD-9CC4-21CF0898DFB8}" type="datetime1">
              <a:rPr lang="th-TH"/>
              <a:pPr>
                <a:defRPr/>
              </a:pPr>
              <a:t>25/11/67</a:t>
            </a:fld>
            <a:endParaRPr lang="th-TH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1D7417-B85E-445B-9B5C-80FFF4E74BF0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2712051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684C5B-8D90-469A-BB28-45C03DAF8F61}" type="datetime1">
              <a:rPr lang="th-TH"/>
              <a:pPr>
                <a:defRPr/>
              </a:pPr>
              <a:t>25/11/67</a:t>
            </a:fld>
            <a:endParaRPr lang="th-TH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86D271-6905-4286-9EE1-534BAA231E86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939095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7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th-TH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60593-8D12-4B49-AD94-31C4E86E3C01}" type="datetime1">
              <a:rPr lang="th-TH"/>
              <a:pPr>
                <a:defRPr/>
              </a:pPr>
              <a:t>25/11/67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1A05F0-4F07-4D86-B720-5F438AA511AD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2883867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F2BA5-B156-4DA1-A88B-6BAA4D1D48A0}" type="datetime1">
              <a:rPr lang="th-TH"/>
              <a:pPr>
                <a:defRPr/>
              </a:pPr>
              <a:t>25/11/67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A66CC5-C682-40DB-8031-062FF6079C12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2270200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0" y="149452"/>
            <a:ext cx="326028" cy="537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CCFFFF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th-TH" sz="3200" b="1">
              <a:solidFill>
                <a:prstClr val="black"/>
              </a:solidFill>
              <a:latin typeface="Cordia New" panose="020B0304020202020204" pitchFamily="34" charset="-34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th-TH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th-TH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7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C951C24-B56C-4035-BDC5-103DCFE4AB7F}" type="datetime1">
              <a:rPr lang="th-TH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25/11/67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70672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42097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2358EAD-14DD-444D-97A4-4A0F50B353A2}" type="slidenum">
              <a:rPr lang="th-TH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h-TH" altLang="en-US"/>
          </a:p>
        </p:txBody>
      </p:sp>
      <p:cxnSp>
        <p:nvCxnSpPr>
          <p:cNvPr id="1032" name="Straight Connector 14"/>
          <p:cNvCxnSpPr>
            <a:cxnSpLocks noChangeShapeType="1"/>
          </p:cNvCxnSpPr>
          <p:nvPr/>
        </p:nvCxnSpPr>
        <p:spPr bwMode="auto">
          <a:xfrm>
            <a:off x="935038" y="620713"/>
            <a:ext cx="8208962" cy="0"/>
          </a:xfrm>
          <a:prstGeom prst="line">
            <a:avLst/>
          </a:prstGeom>
          <a:noFill/>
          <a:ln w="9525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33" name="Straight Connector 14"/>
          <p:cNvCxnSpPr>
            <a:cxnSpLocks noChangeShapeType="1"/>
          </p:cNvCxnSpPr>
          <p:nvPr/>
        </p:nvCxnSpPr>
        <p:spPr bwMode="auto">
          <a:xfrm>
            <a:off x="935038" y="692150"/>
            <a:ext cx="8208962" cy="0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034" name="รูปภาพ 10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36" y="44452"/>
            <a:ext cx="90011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75331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imconsultant.com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r>
              <a:rPr lang="en-US" altLang="en-US"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t>www.aimconsultant.com</a:t>
            </a:r>
          </a:p>
        </p:txBody>
      </p:sp>
      <p:sp>
        <p:nvSpPr>
          <p:cNvPr id="307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536A29C5-ABC9-4BFB-8B14-2341D328DB99}" type="slidenum">
              <a:rPr lang="th-TH" altLang="en-US"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/>
              <a:t>1</a:t>
            </a:fld>
            <a:endParaRPr lang="th-TH" altLang="en-US" sz="12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3076" name="Slide Number Placeholder 5"/>
          <p:cNvSpPr txBox="1">
            <a:spLocks noGrp="1"/>
          </p:cNvSpPr>
          <p:nvPr/>
        </p:nvSpPr>
        <p:spPr bwMode="auto">
          <a:xfrm>
            <a:off x="6553200" y="6356372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en-US" altLang="en-US" sz="12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3077" name="Rectangle 3"/>
          <p:cNvSpPr txBox="1">
            <a:spLocks noChangeArrowheads="1"/>
          </p:cNvSpPr>
          <p:nvPr/>
        </p:nvSpPr>
        <p:spPr bwMode="auto">
          <a:xfrm>
            <a:off x="250031" y="989034"/>
            <a:ext cx="8643938" cy="528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 smtClean="0">
                <a:solidFill>
                  <a:prstClr val="black"/>
                </a:solidFill>
              </a:rPr>
              <a:t>กฎกระทรวง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 smtClean="0">
                <a:solidFill>
                  <a:prstClr val="black"/>
                </a:solidFill>
              </a:rPr>
              <a:t>กำหนด</a:t>
            </a:r>
            <a:r>
              <a:rPr lang="th-TH" altLang="en-US" sz="3400" dirty="0">
                <a:solidFill>
                  <a:prstClr val="black"/>
                </a:solidFill>
              </a:rPr>
              <a:t>อัตราเงินสะสมและเงินสมทบกองทุนสงเคราะห์ลูกจ้าง พ.ศ. 2567      </a:t>
            </a: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>
                <a:solidFill>
                  <a:prstClr val="black"/>
                </a:solidFill>
              </a:rPr>
              <a:t>ประกาศในราชกิจจา</a:t>
            </a:r>
            <a:r>
              <a:rPr lang="th-TH" altLang="en-US" sz="3400" dirty="0" err="1">
                <a:solidFill>
                  <a:prstClr val="black"/>
                </a:solidFill>
              </a:rPr>
              <a:t>นุเบกษา</a:t>
            </a:r>
            <a:r>
              <a:rPr lang="th-TH" altLang="en-US" sz="3400" dirty="0">
                <a:solidFill>
                  <a:prstClr val="black"/>
                </a:solidFill>
              </a:rPr>
              <a:t> </a:t>
            </a:r>
            <a:r>
              <a:rPr lang="en-US" altLang="en-US" sz="3400" dirty="0" smtClean="0">
                <a:solidFill>
                  <a:prstClr val="black"/>
                </a:solidFill>
              </a:rPr>
              <a:t>22 </a:t>
            </a:r>
            <a:r>
              <a:rPr lang="th-TH" altLang="en-US" sz="3400" dirty="0" smtClean="0">
                <a:solidFill>
                  <a:prstClr val="black"/>
                </a:solidFill>
              </a:rPr>
              <a:t>พฤศจิกายน 2567</a:t>
            </a:r>
            <a:endParaRPr lang="th-TH" altLang="en-US" sz="3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24492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/>
              <a:pPr/>
              <a:t>2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th-TH" sz="44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  <a:cs typeface="Cordia New" panose="020B0304020202020204" pitchFamily="34" charset="-34"/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D8F8989F-2956-4249-882E-432917B7B6BC}"/>
              </a:ext>
            </a:extLst>
          </p:cNvPr>
          <p:cNvSpPr txBox="1"/>
          <p:nvPr/>
        </p:nvSpPr>
        <p:spPr>
          <a:xfrm>
            <a:off x="207819" y="1022619"/>
            <a:ext cx="8742218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38163" indent="-363538">
              <a:buFont typeface="Wingdings" panose="05000000000000000000" pitchFamily="2" charset="2"/>
              <a:buChar char="q"/>
            </a:pPr>
            <a:r>
              <a:rPr lang="th-TH" dirty="0"/>
              <a:t>กฎกระทรวงนี้ให้ใช้บังคับตั้งแต่วันที่ 1 ตุลาคม พ.ศ. 2568 เป็นต้น</a:t>
            </a:r>
            <a:r>
              <a:rPr lang="th-TH" dirty="0" smtClean="0"/>
              <a:t>ไป</a:t>
            </a:r>
          </a:p>
          <a:p>
            <a:pPr marL="538163" indent="-363538">
              <a:buFont typeface="Wingdings" panose="05000000000000000000" pitchFamily="2" charset="2"/>
              <a:buChar char="q"/>
            </a:pPr>
            <a:r>
              <a:rPr lang="th-TH" dirty="0">
                <a:latin typeface="Cordia New" pitchFamily="34" charset="-34"/>
              </a:rPr>
              <a:t>ให้นายจ้าง และลูกจ้างซึ่งเป็นสมาชิกกองทุนส่งของลูกจ้างตามมาตรา 130 วรรคหนึ่ง จ่ายเงินสะสมและเงินสมทบเข้ากองทุนเพื่อเป็นทุนสงเคราะห์ลูกจ้างในกรณีที่ลูกจ้างออกจากงานหรือตายตามบัญชีอัตราเงินสะสมและเงินสมทบ ดังต่อไปนี้</a:t>
            </a:r>
          </a:p>
          <a:p>
            <a:pPr marL="174625"/>
            <a:r>
              <a:rPr lang="th-TH" dirty="0" smtClean="0">
                <a:latin typeface="Cordia New" pitchFamily="34" charset="-34"/>
              </a:rPr>
              <a:t>	(</a:t>
            </a:r>
            <a:r>
              <a:rPr lang="th-TH" dirty="0">
                <a:latin typeface="Cordia New" pitchFamily="34" charset="-34"/>
              </a:rPr>
              <a:t>1) ตั้งแต่วันที่ 1 ตุลาคม พ.ศ. 2568 ถึงวันที่ 30 กันยายน พ.ศ. 2573 ให้เป็นไปตามที่กฎกระทรวงนี้</a:t>
            </a:r>
            <a:r>
              <a:rPr lang="th-TH" dirty="0" smtClean="0">
                <a:latin typeface="Cordia New" pitchFamily="34" charset="-34"/>
              </a:rPr>
              <a:t>กำหนด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290" y="3845437"/>
            <a:ext cx="8163420" cy="134761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/>
              <a:pPr/>
              <a:t>3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th-TH" sz="44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  <a:cs typeface="Cordia New" panose="020B0304020202020204" pitchFamily="34" charset="-34"/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D8F8989F-2956-4249-882E-432917B7B6BC}"/>
              </a:ext>
            </a:extLst>
          </p:cNvPr>
          <p:cNvSpPr txBox="1"/>
          <p:nvPr/>
        </p:nvSpPr>
        <p:spPr>
          <a:xfrm>
            <a:off x="207819" y="1022619"/>
            <a:ext cx="8742218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4625"/>
            <a:r>
              <a:rPr lang="th-TH" dirty="0" smtClean="0"/>
              <a:t>	(</a:t>
            </a:r>
            <a:r>
              <a:rPr lang="th-TH" dirty="0"/>
              <a:t>2) ตั้งแต่วันที่ 1 ตุลาคมพ.ศ. 2573 เป็นต้นไป ให้เป็นไปตามที่กฎกระทรวงนี้กำหนด</a:t>
            </a:r>
            <a:endParaRPr lang="th-TH" dirty="0" smtClean="0">
              <a:latin typeface="Cordia New" pitchFamily="34" charset="-34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02" y="2043961"/>
            <a:ext cx="8059651" cy="1345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4000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ตัวแทนหมายเลขภาพนิ่ง 1"/>
          <p:cNvSpPr>
            <a:spLocks noGrp="1"/>
          </p:cNvSpPr>
          <p:nvPr>
            <p:ph type="sldNum" sz="quarter" idx="12"/>
          </p:nvPr>
        </p:nvSpPr>
        <p:spPr bwMode="auto">
          <a:xfrm>
            <a:off x="5943600" y="6477000"/>
            <a:ext cx="2819400" cy="3365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B34E2E2D-C333-41FA-A5C9-7EFD11A186BE}" type="slidenum">
              <a:rPr lang="en-US" altLang="en-US" sz="10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/>
              <a:t>4</a:t>
            </a:fld>
            <a:endParaRPr lang="en-US" altLang="en-US" sz="10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755652" y="1700213"/>
            <a:ext cx="7561263" cy="4011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290" tIns="43144" rIns="86290" bIns="43144">
            <a:spAutoFit/>
          </a:bodyPr>
          <a:lstStyle>
            <a:lvl1pPr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th-TH" altLang="en-US" sz="3400" dirty="0">
                <a:solidFill>
                  <a:srgbClr val="FF0000"/>
                </a:solidFill>
              </a:rPr>
              <a:t>ติดต่อเรา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th-TH" altLang="en-US" sz="3400" dirty="0">
                <a:solidFill>
                  <a:srgbClr val="00B050"/>
                </a:solidFill>
              </a:rPr>
              <a:t>บริษัท เอไอ</a:t>
            </a:r>
            <a:r>
              <a:rPr lang="th-TH" altLang="en-US" sz="3400" dirty="0" err="1">
                <a:solidFill>
                  <a:srgbClr val="00B050"/>
                </a:solidFill>
              </a:rPr>
              <a:t>เอ็ม</a:t>
            </a:r>
            <a:r>
              <a:rPr lang="th-TH" altLang="en-US" sz="3400" dirty="0">
                <a:solidFill>
                  <a:srgbClr val="00B050"/>
                </a:solidFill>
              </a:rPr>
              <a:t> </a:t>
            </a:r>
            <a:r>
              <a:rPr lang="th-TH" altLang="en-US" sz="3400" dirty="0" err="1">
                <a:solidFill>
                  <a:srgbClr val="00B050"/>
                </a:solidFill>
              </a:rPr>
              <a:t>คอนซัลแตนท์</a:t>
            </a:r>
            <a:r>
              <a:rPr lang="th-TH" altLang="en-US" sz="3400" dirty="0">
                <a:solidFill>
                  <a:srgbClr val="00B050"/>
                </a:solidFill>
              </a:rPr>
              <a:t> จำกัด</a:t>
            </a:r>
            <a:endParaRPr lang="en-US" altLang="en-US" sz="3400" dirty="0">
              <a:solidFill>
                <a:srgbClr val="00B050"/>
              </a:solidFill>
            </a:endParaRP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altLang="en-US" sz="3400" dirty="0">
                <a:solidFill>
                  <a:srgbClr val="00B050"/>
                </a:solidFill>
              </a:rPr>
              <a:t>324/11 </a:t>
            </a:r>
            <a:r>
              <a:rPr lang="th-TH" altLang="en-US" sz="3400" dirty="0">
                <a:solidFill>
                  <a:srgbClr val="00B050"/>
                </a:solidFill>
              </a:rPr>
              <a:t>ถนนมาเจริญ แขวงหนองค้างพลู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th-TH" altLang="en-US" sz="3400" dirty="0">
                <a:solidFill>
                  <a:srgbClr val="00B050"/>
                </a:solidFill>
              </a:rPr>
              <a:t>เขตหนองแขม กทม. 10160 </a:t>
            </a:r>
            <a:r>
              <a:rPr lang="en-US" altLang="en-US" sz="3400" dirty="0">
                <a:solidFill>
                  <a:srgbClr val="00B050"/>
                </a:solidFill>
              </a:rPr>
              <a:t> 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altLang="en-US" sz="3400" dirty="0">
                <a:solidFill>
                  <a:srgbClr val="00B050"/>
                </a:solidFill>
              </a:rPr>
              <a:t>Tel</a:t>
            </a:r>
            <a:r>
              <a:rPr lang="th-TH" altLang="en-US" sz="3400" dirty="0">
                <a:solidFill>
                  <a:srgbClr val="00B050"/>
                </a:solidFill>
              </a:rPr>
              <a:t>. 02-</a:t>
            </a:r>
            <a:r>
              <a:rPr lang="en-US" altLang="en-US" sz="3400" dirty="0">
                <a:solidFill>
                  <a:srgbClr val="00B050"/>
                </a:solidFill>
              </a:rPr>
              <a:t>489-2500-1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altLang="en-US" sz="3400" dirty="0">
                <a:solidFill>
                  <a:srgbClr val="00B050"/>
                </a:solidFill>
                <a:hlinkClick r:id="rId2"/>
              </a:rPr>
              <a:t>www.aimconsultant.com</a:t>
            </a:r>
            <a:r>
              <a:rPr lang="th-TH" altLang="en-US" sz="3400" dirty="0">
                <a:solidFill>
                  <a:srgbClr val="00B050"/>
                </a:solidFill>
              </a:rPr>
              <a:t>  </a:t>
            </a:r>
            <a:endParaRPr lang="en-US" altLang="en-US" sz="3400" dirty="0">
              <a:solidFill>
                <a:srgbClr val="00B050"/>
              </a:solidFill>
            </a:endParaRP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altLang="en-US" sz="3400" dirty="0">
                <a:solidFill>
                  <a:srgbClr val="FF0000"/>
                </a:solidFill>
              </a:rPr>
              <a:t>Email: </a:t>
            </a:r>
            <a:r>
              <a:rPr lang="en-US" altLang="en-US" sz="3400" u="sng" dirty="0">
                <a:solidFill>
                  <a:srgbClr val="FF0000"/>
                </a:solidFill>
              </a:rPr>
              <a:t>marketing@aimconsultant.com</a:t>
            </a:r>
            <a:endParaRPr lang="th-TH" altLang="en-US" sz="3400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242571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406</TotalTime>
  <Words>137</Words>
  <Application>Microsoft Office PowerPoint</Application>
  <PresentationFormat>On-screen Show (4:3)</PresentationFormat>
  <Paragraphs>33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Angsana New</vt:lpstr>
      <vt:lpstr>Arial</vt:lpstr>
      <vt:lpstr>Calibri</vt:lpstr>
      <vt:lpstr>Cordia New</vt:lpstr>
      <vt:lpstr>Wingdings</vt:lpstr>
      <vt:lpstr>1_Office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Acer</cp:lastModifiedBy>
  <cp:revision>114</cp:revision>
  <dcterms:created xsi:type="dcterms:W3CDTF">2021-09-20T08:12:31Z</dcterms:created>
  <dcterms:modified xsi:type="dcterms:W3CDTF">2024-11-25T01:17:11Z</dcterms:modified>
</cp:coreProperties>
</file>